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C11B-D5B4-4F11-823E-08D5C8EDAED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4750-93D8-424B-9295-D4D78257E0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C11B-D5B4-4F11-823E-08D5C8EDAED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4750-93D8-424B-9295-D4D78257E0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C11B-D5B4-4F11-823E-08D5C8EDAED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4750-93D8-424B-9295-D4D78257E0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C11B-D5B4-4F11-823E-08D5C8EDAED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4750-93D8-424B-9295-D4D78257E0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C11B-D5B4-4F11-823E-08D5C8EDAED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4750-93D8-424B-9295-D4D78257E0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C11B-D5B4-4F11-823E-08D5C8EDAED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4750-93D8-424B-9295-D4D78257E0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C11B-D5B4-4F11-823E-08D5C8EDAED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4750-93D8-424B-9295-D4D78257E0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C11B-D5B4-4F11-823E-08D5C8EDAED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4750-93D8-424B-9295-D4D78257E0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C11B-D5B4-4F11-823E-08D5C8EDAED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4750-93D8-424B-9295-D4D78257E0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C11B-D5B4-4F11-823E-08D5C8EDAED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4750-93D8-424B-9295-D4D78257E0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AC11B-D5B4-4F11-823E-08D5C8EDAED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34750-93D8-424B-9295-D4D78257E0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AC11B-D5B4-4F11-823E-08D5C8EDAED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34750-93D8-424B-9295-D4D78257E0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AND AIMS OF TEACHER TRAINING AND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Dr. </a:t>
            </a:r>
            <a:r>
              <a:rPr lang="en-US" dirty="0" err="1" smtClean="0"/>
              <a:t>Goutam</a:t>
            </a:r>
            <a:r>
              <a:rPr lang="en-US" dirty="0" smtClean="0"/>
              <a:t> </a:t>
            </a:r>
            <a:r>
              <a:rPr lang="en-US" dirty="0" err="1" smtClean="0"/>
              <a:t>Patra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Govt. College of Education, </a:t>
            </a:r>
            <a:r>
              <a:rPr lang="en-US" dirty="0" err="1" smtClean="0"/>
              <a:t>Banipur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Aims and Objectives at Secondary Level Teachers Training</a:t>
            </a:r>
            <a:br>
              <a:rPr lang="en-US" dirty="0" smtClean="0"/>
            </a:br>
            <a:r>
              <a:rPr lang="en-US" dirty="0" smtClean="0"/>
              <a:t>IMPORTANCE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/>
          <a:lstStyle/>
          <a:p>
            <a:r>
              <a:rPr lang="en-US" dirty="0" smtClean="0"/>
              <a:t>This Stage is crucial because the children passes Pre- adolescence to adolescence, reaches post adolescence and adulthood</a:t>
            </a:r>
          </a:p>
          <a:p>
            <a:r>
              <a:rPr lang="en-US" dirty="0" smtClean="0"/>
              <a:t>Emotional sensitivity</a:t>
            </a:r>
          </a:p>
          <a:p>
            <a:r>
              <a:rPr lang="en-US" dirty="0" smtClean="0"/>
              <a:t>Maturity in Socialization</a:t>
            </a:r>
          </a:p>
          <a:p>
            <a:r>
              <a:rPr lang="en-US" dirty="0" smtClean="0"/>
              <a:t>Students problems need to be dealt sympathetically</a:t>
            </a:r>
          </a:p>
          <a:p>
            <a:r>
              <a:rPr lang="en-US" dirty="0" smtClean="0"/>
              <a:t>All round development needed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Aims and Objectives at Secondary Level Teachers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 smtClean="0"/>
              <a:t>To make teachers professionally competent, Pedagogically sound and Intellectually strong</a:t>
            </a:r>
          </a:p>
          <a:p>
            <a:r>
              <a:rPr lang="en-US" dirty="0" smtClean="0"/>
              <a:t>To equip them being skilled in using ICT </a:t>
            </a:r>
          </a:p>
          <a:p>
            <a:r>
              <a:rPr lang="en-US" dirty="0" smtClean="0"/>
              <a:t>To develop attitude and ability to participate in community partnership</a:t>
            </a:r>
          </a:p>
          <a:p>
            <a:r>
              <a:rPr lang="en-US" dirty="0" smtClean="0"/>
              <a:t>To maintain proper coordination between theory and practice</a:t>
            </a:r>
          </a:p>
          <a:p>
            <a:r>
              <a:rPr lang="en-US" dirty="0" smtClean="0"/>
              <a:t>To enable them to understand the implications of LPG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1722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The Teachers are expected to be enable to-</a:t>
            </a:r>
          </a:p>
          <a:p>
            <a:r>
              <a:rPr lang="en-US" dirty="0"/>
              <a:t>u</a:t>
            </a:r>
            <a:r>
              <a:rPr lang="en-US" dirty="0" smtClean="0"/>
              <a:t>nderstand the nature, purpose and philosophy of secondary education</a:t>
            </a:r>
          </a:p>
          <a:p>
            <a:r>
              <a:rPr lang="en-US" dirty="0"/>
              <a:t>p</a:t>
            </a:r>
            <a:r>
              <a:rPr lang="en-US" dirty="0" smtClean="0"/>
              <a:t>sychology of the adolescents</a:t>
            </a:r>
          </a:p>
          <a:p>
            <a:r>
              <a:rPr lang="en-US" dirty="0"/>
              <a:t>u</a:t>
            </a:r>
            <a:r>
              <a:rPr lang="en-US" dirty="0" smtClean="0"/>
              <a:t>nderstand process of socialization of learners</a:t>
            </a:r>
          </a:p>
          <a:p>
            <a:r>
              <a:rPr lang="en-US" dirty="0"/>
              <a:t>g</a:t>
            </a:r>
            <a:r>
              <a:rPr lang="en-US" dirty="0" smtClean="0"/>
              <a:t>ain competencies in Pedagogy, Curriculum development its transaction and evaluation</a:t>
            </a:r>
          </a:p>
          <a:p>
            <a:r>
              <a:rPr lang="en-US" dirty="0"/>
              <a:t>d</a:t>
            </a:r>
            <a:r>
              <a:rPr lang="en-US" dirty="0" smtClean="0"/>
              <a:t>evelop skills for guidance and counseling</a:t>
            </a:r>
          </a:p>
          <a:p>
            <a:r>
              <a:rPr lang="en-US" dirty="0"/>
              <a:t>f</a:t>
            </a:r>
            <a:r>
              <a:rPr lang="en-US" dirty="0" smtClean="0"/>
              <a:t>oster creative thinking among the learners</a:t>
            </a:r>
          </a:p>
          <a:p>
            <a:r>
              <a:rPr lang="en-US" dirty="0" smtClean="0"/>
              <a:t>Acquaint educational needs, ability, attitude and interest of students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Teachers are expected to be enable to-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r>
              <a:rPr lang="en-US" dirty="0" smtClean="0"/>
              <a:t>develop aesthetic sensibilities</a:t>
            </a:r>
          </a:p>
          <a:p>
            <a:r>
              <a:rPr lang="en-US" dirty="0"/>
              <a:t>u</a:t>
            </a:r>
            <a:r>
              <a:rPr lang="en-US" dirty="0" smtClean="0"/>
              <a:t>tilize community resources as educational inputs</a:t>
            </a:r>
          </a:p>
          <a:p>
            <a:r>
              <a:rPr lang="en-US" dirty="0" smtClean="0"/>
              <a:t>Perform action research to solve student’s problems</a:t>
            </a:r>
          </a:p>
          <a:p>
            <a:r>
              <a:rPr lang="en-US" dirty="0" smtClean="0"/>
              <a:t>Develop love for Indian culture, values and traditions</a:t>
            </a:r>
          </a:p>
          <a:p>
            <a:r>
              <a:rPr lang="en-US" dirty="0" smtClean="0"/>
              <a:t>Organize supplementary educational activities</a:t>
            </a:r>
          </a:p>
          <a:p>
            <a:r>
              <a:rPr lang="en-US" dirty="0" smtClean="0"/>
              <a:t>To care gender sensitivity</a:t>
            </a:r>
          </a:p>
          <a:p>
            <a:r>
              <a:rPr lang="en-US" dirty="0" smtClean="0"/>
              <a:t>Foster life skills, yogic health practices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Aims and Objectives at Higher Education Level Teachers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Jaques</a:t>
            </a:r>
            <a:r>
              <a:rPr lang="en-US" dirty="0" smtClean="0"/>
              <a:t> </a:t>
            </a:r>
            <a:r>
              <a:rPr lang="en-US" dirty="0" err="1" smtClean="0"/>
              <a:t>Dellor</a:t>
            </a:r>
            <a:r>
              <a:rPr lang="en-US" dirty="0" smtClean="0"/>
              <a:t> Commission suggests to orient College teachers on-</a:t>
            </a:r>
          </a:p>
          <a:p>
            <a:r>
              <a:rPr lang="en-US" dirty="0" smtClean="0"/>
              <a:t>Education and culture</a:t>
            </a:r>
          </a:p>
          <a:p>
            <a:r>
              <a:rPr lang="en-US" dirty="0" smtClean="0"/>
              <a:t>Education and citizenship</a:t>
            </a:r>
          </a:p>
          <a:p>
            <a:r>
              <a:rPr lang="en-US" dirty="0" smtClean="0"/>
              <a:t>Education and social cohesion</a:t>
            </a:r>
          </a:p>
          <a:p>
            <a:r>
              <a:rPr lang="en-US" dirty="0" smtClean="0"/>
              <a:t>Education and work/employment</a:t>
            </a:r>
          </a:p>
          <a:p>
            <a:r>
              <a:rPr lang="en-US" dirty="0" smtClean="0"/>
              <a:t>Education and research and science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Teachers at Higher Education level are expected to be enable to-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/>
              <a:t>d</a:t>
            </a:r>
            <a:r>
              <a:rPr lang="en-US" dirty="0" smtClean="0"/>
              <a:t>evelop update knowledge, competencies and skills in changing orders</a:t>
            </a:r>
          </a:p>
          <a:p>
            <a:r>
              <a:rPr lang="en-US" dirty="0"/>
              <a:t>d</a:t>
            </a:r>
            <a:r>
              <a:rPr lang="en-US" dirty="0" smtClean="0"/>
              <a:t>evelop competencies of curriculum development, preparation of learning and evaluation materials</a:t>
            </a:r>
          </a:p>
          <a:p>
            <a:r>
              <a:rPr lang="en-US" dirty="0"/>
              <a:t>a</a:t>
            </a:r>
            <a:r>
              <a:rPr lang="en-US" dirty="0" smtClean="0"/>
              <a:t>cquire capabilities of organizing in-service education program for teachers</a:t>
            </a:r>
          </a:p>
          <a:p>
            <a:r>
              <a:rPr lang="en-US" dirty="0" smtClean="0"/>
              <a:t>develop competencies to undertake research</a:t>
            </a:r>
          </a:p>
          <a:p>
            <a:r>
              <a:rPr lang="en-US" dirty="0" smtClean="0"/>
              <a:t>Organize seminar, workshop, conference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1430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600200"/>
            <a:ext cx="8534400" cy="5257800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smtClean="0"/>
              <a:t>Teacher Education reaches teachers at different Level of Education:</a:t>
            </a:r>
          </a:p>
          <a:p>
            <a:pPr algn="just"/>
            <a:r>
              <a:rPr lang="en-US" dirty="0" smtClean="0"/>
              <a:t>6000 Teachers training Inst, DIETs, CTEs, IASEs, SCERTs, NCERTs, Human Resource Dev. </a:t>
            </a:r>
            <a:r>
              <a:rPr lang="en-US" smtClean="0"/>
              <a:t>Center/UGC</a:t>
            </a:r>
            <a:endParaRPr lang="en-US" dirty="0" smtClean="0"/>
          </a:p>
          <a:p>
            <a:pPr marL="514350" indent="-514350" algn="just">
              <a:buAutoNum type="arabicPeriod"/>
            </a:pPr>
            <a:r>
              <a:rPr lang="en-US" dirty="0" smtClean="0"/>
              <a:t>Pre Primary</a:t>
            </a:r>
          </a:p>
          <a:p>
            <a:pPr marL="514350" indent="-514350" algn="just">
              <a:buAutoNum type="arabicPeriod"/>
            </a:pPr>
            <a:r>
              <a:rPr lang="en-US" dirty="0" smtClean="0"/>
              <a:t>Primary</a:t>
            </a:r>
          </a:p>
          <a:p>
            <a:pPr marL="514350" indent="-514350" algn="just">
              <a:buAutoNum type="arabicPeriod"/>
            </a:pPr>
            <a:r>
              <a:rPr lang="en-US" dirty="0" smtClean="0"/>
              <a:t>Secondary</a:t>
            </a:r>
          </a:p>
          <a:p>
            <a:pPr marL="514350" indent="-514350" algn="just">
              <a:buAutoNum type="arabicPeriod"/>
            </a:pPr>
            <a:r>
              <a:rPr lang="en-US" dirty="0" smtClean="0"/>
              <a:t>Higher Education</a:t>
            </a:r>
          </a:p>
          <a:p>
            <a:pPr marL="514350" indent="-514350"/>
            <a:r>
              <a:rPr lang="en-US" dirty="0" smtClean="0"/>
              <a:t>All  Types covers in Pre Service and In-Service Training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Characteristics of Pre-Primary 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4582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Pre-Primary stage is not the stage for formal education</a:t>
            </a:r>
          </a:p>
          <a:p>
            <a:r>
              <a:rPr lang="en-US" dirty="0" smtClean="0"/>
              <a:t>Literacy should not be concerned at this level though children are prepared for elementary schools</a:t>
            </a:r>
          </a:p>
          <a:p>
            <a:r>
              <a:rPr lang="en-US" dirty="0" smtClean="0"/>
              <a:t>Learning is characterized by group activities</a:t>
            </a:r>
          </a:p>
          <a:p>
            <a:r>
              <a:rPr lang="en-US" dirty="0" smtClean="0"/>
              <a:t>Play way technique and language or Number games are followed to teach</a:t>
            </a:r>
          </a:p>
          <a:p>
            <a:r>
              <a:rPr lang="en-US" dirty="0" smtClean="0"/>
              <a:t>Attainment of Physical, Mental and Emotional maturity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Socialization and Environmental Awareness</a:t>
            </a:r>
          </a:p>
          <a:p>
            <a:r>
              <a:rPr lang="en-US" dirty="0" smtClean="0"/>
              <a:t>Formation of good habits</a:t>
            </a:r>
          </a:p>
          <a:p>
            <a:r>
              <a:rPr lang="en-US" dirty="0" smtClean="0"/>
              <a:t>Approaches in developing Life Skills</a:t>
            </a:r>
          </a:p>
          <a:p>
            <a:r>
              <a:rPr lang="en-US" dirty="0" smtClean="0"/>
              <a:t>Togetherness</a:t>
            </a:r>
          </a:p>
          <a:p>
            <a:r>
              <a:rPr lang="en-US" dirty="0" smtClean="0"/>
              <a:t>Ensuring happy and Healthy Childhood</a:t>
            </a:r>
          </a:p>
          <a:p>
            <a:r>
              <a:rPr lang="en-US" dirty="0" smtClean="0"/>
              <a:t>‘Learning with out burden’</a:t>
            </a:r>
          </a:p>
          <a:p>
            <a:r>
              <a:rPr lang="en-US" dirty="0" smtClean="0"/>
              <a:t>A creative spirit and generous joy are key in childhood but are distorted by an unthinking adult world- Tagore’s essay ‘civilization and Progress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Aims and Objectives at Pre-Primary Level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486400"/>
          </a:xfrm>
        </p:spPr>
        <p:txBody>
          <a:bodyPr/>
          <a:lstStyle/>
          <a:p>
            <a:r>
              <a:rPr lang="en-US" dirty="0" smtClean="0"/>
              <a:t>To Prepare Teachers for helping </a:t>
            </a:r>
            <a:r>
              <a:rPr lang="en-US" dirty="0" smtClean="0">
                <a:solidFill>
                  <a:srgbClr val="FF0000"/>
                </a:solidFill>
              </a:rPr>
              <a:t>Physical, Mental, Social, Emotional, Aesthetic and Linguistic Development </a:t>
            </a:r>
            <a:r>
              <a:rPr lang="en-US" dirty="0" smtClean="0"/>
              <a:t>by means of individual and group activities</a:t>
            </a:r>
          </a:p>
          <a:p>
            <a:r>
              <a:rPr lang="en-US" dirty="0" smtClean="0"/>
              <a:t>To Impart them relevant knowledge of child psychology and child’s environment</a:t>
            </a:r>
          </a:p>
          <a:p>
            <a:r>
              <a:rPr lang="en-US" dirty="0" smtClean="0"/>
              <a:t>To provide basics of cultural anthropology, Sociology, Indian cultural heritage</a:t>
            </a:r>
          </a:p>
          <a:p>
            <a:r>
              <a:rPr lang="en-US" dirty="0" smtClean="0"/>
              <a:t>To enable teachers for obtaining parental cooperation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324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 empower them to organize educational games and supplementary activities for children</a:t>
            </a:r>
          </a:p>
          <a:p>
            <a:r>
              <a:rPr lang="en-US" dirty="0" smtClean="0"/>
              <a:t>To arrange Field Trips for nature study to train their  observation skill</a:t>
            </a:r>
          </a:p>
          <a:p>
            <a:r>
              <a:rPr lang="en-US" dirty="0" smtClean="0"/>
              <a:t>To enable them to prepare different types of Low cost Teaching materials</a:t>
            </a:r>
          </a:p>
          <a:p>
            <a:r>
              <a:rPr lang="en-US" dirty="0" smtClean="0"/>
              <a:t>To empower them to develop self-concept and self-esteem and self-expression</a:t>
            </a:r>
          </a:p>
          <a:p>
            <a:r>
              <a:rPr lang="en-US" dirty="0" smtClean="0"/>
              <a:t>To enable them to develop environmental </a:t>
            </a:r>
            <a:r>
              <a:rPr lang="en-US" dirty="0" err="1" smtClean="0"/>
              <a:t>awarness</a:t>
            </a:r>
            <a:r>
              <a:rPr lang="en-US" dirty="0" smtClean="0"/>
              <a:t> among children</a:t>
            </a:r>
          </a:p>
          <a:p>
            <a:r>
              <a:rPr lang="en-US" dirty="0" smtClean="0"/>
              <a:t>To empower teachers to inculcate the art of living good life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Aims and Objectives at Primary Level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Features and need of this stage:</a:t>
            </a:r>
          </a:p>
          <a:p>
            <a:r>
              <a:rPr lang="en-US" dirty="0" smtClean="0"/>
              <a:t>Socialization of the children, Psychological development up to pre-adolescence period</a:t>
            </a:r>
          </a:p>
          <a:p>
            <a:r>
              <a:rPr lang="en-US" dirty="0" smtClean="0"/>
              <a:t>Development of community partnership and sensitization</a:t>
            </a:r>
          </a:p>
          <a:p>
            <a:r>
              <a:rPr lang="en-US" dirty="0" smtClean="0"/>
              <a:t>Process of socialization</a:t>
            </a:r>
          </a:p>
          <a:p>
            <a:r>
              <a:rPr lang="en-US" dirty="0" smtClean="0"/>
              <a:t>Schooling habit in children, sense training, health habits, attitudinal adjustment, peer-learning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Aims and Objectives at Primary Level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To make the teachers aware of the nature, purpose, problems and issues of elementary education</a:t>
            </a:r>
          </a:p>
          <a:p>
            <a:r>
              <a:rPr lang="en-US" dirty="0" smtClean="0"/>
              <a:t>To enable them to understand the nature and maturity of children</a:t>
            </a:r>
          </a:p>
          <a:p>
            <a:r>
              <a:rPr lang="en-US" dirty="0" smtClean="0"/>
              <a:t>To enable them to manage and mobilize resources for teaching</a:t>
            </a:r>
          </a:p>
          <a:p>
            <a:r>
              <a:rPr lang="en-US" dirty="0" smtClean="0"/>
              <a:t>To develop capacity to solve social and emotional problems of children </a:t>
            </a:r>
          </a:p>
          <a:p>
            <a:r>
              <a:rPr lang="en-US" dirty="0" smtClean="0"/>
              <a:t>To acquire skills to develop curiosity, imagination and self-confidence among children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534400" cy="6172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To develop holistic approach and Integral Approach of teaching</a:t>
            </a:r>
          </a:p>
          <a:p>
            <a:r>
              <a:rPr lang="en-US" dirty="0" smtClean="0"/>
              <a:t>To create environmental awareness promoting its protection</a:t>
            </a:r>
          </a:p>
          <a:p>
            <a:r>
              <a:rPr lang="en-US" dirty="0" smtClean="0"/>
              <a:t>To develop communications skills/ Life skills</a:t>
            </a:r>
          </a:p>
          <a:p>
            <a:r>
              <a:rPr lang="en-US" dirty="0" smtClean="0"/>
              <a:t>To prepare teachers to use the latest Constructivist Pedagogy and Evaluation Techniques</a:t>
            </a:r>
          </a:p>
          <a:p>
            <a:r>
              <a:rPr lang="en-US" dirty="0" smtClean="0"/>
              <a:t>To prepare to organize Co-</a:t>
            </a:r>
            <a:r>
              <a:rPr lang="en-US" dirty="0"/>
              <a:t>C</a:t>
            </a:r>
            <a:r>
              <a:rPr lang="en-US" dirty="0" smtClean="0"/>
              <a:t>urricular, games and sports activities </a:t>
            </a:r>
          </a:p>
          <a:p>
            <a:r>
              <a:rPr lang="en-US" dirty="0" smtClean="0"/>
              <a:t>Willingness to maintain professional code of conduct</a:t>
            </a:r>
          </a:p>
          <a:p>
            <a:r>
              <a:rPr lang="en-US" dirty="0" smtClean="0"/>
              <a:t>Be a life long learner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</TotalTime>
  <Words>764</Words>
  <Application>Microsoft Office PowerPoint</Application>
  <PresentationFormat>On-screen Show (4:3)</PresentationFormat>
  <Paragraphs>97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TYPES AND AIMS OF TEACHER TRAINING AND EDUCATION</vt:lpstr>
      <vt:lpstr>Slide 2</vt:lpstr>
      <vt:lpstr>Characteristics of Pre-Primary Stage</vt:lpstr>
      <vt:lpstr>Slide 4</vt:lpstr>
      <vt:lpstr>Aims and Objectives at Pre-Primary Level Training</vt:lpstr>
      <vt:lpstr>Slide 6</vt:lpstr>
      <vt:lpstr>Aims and Objectives at Primary Level Training</vt:lpstr>
      <vt:lpstr>Aims and Objectives at Primary Level Training</vt:lpstr>
      <vt:lpstr>Slide 9</vt:lpstr>
      <vt:lpstr>Aims and Objectives at Secondary Level Teachers Training IMPORTANCE</vt:lpstr>
      <vt:lpstr>Aims and Objectives at Secondary Level Teachers Training</vt:lpstr>
      <vt:lpstr>Slide 12</vt:lpstr>
      <vt:lpstr>The Teachers are expected to be enable to-</vt:lpstr>
      <vt:lpstr>Aims and Objectives at Higher Education Level Teachers Training</vt:lpstr>
      <vt:lpstr>The Teachers at Higher Education level are expected to be enable to-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AND AIMS OF TEACHER EDUCATION</dc:title>
  <dc:creator>A</dc:creator>
  <cp:lastModifiedBy>USER</cp:lastModifiedBy>
  <cp:revision>46</cp:revision>
  <dcterms:created xsi:type="dcterms:W3CDTF">2017-08-28T11:59:31Z</dcterms:created>
  <dcterms:modified xsi:type="dcterms:W3CDTF">2017-11-01T14:49:52Z</dcterms:modified>
</cp:coreProperties>
</file>